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34" autoAdjust="0"/>
  </p:normalViewPr>
  <p:slideViewPr>
    <p:cSldViewPr snapToGrid="0">
      <p:cViewPr varScale="1">
        <p:scale>
          <a:sx n="61" d="100"/>
          <a:sy n="61" d="100"/>
        </p:scale>
        <p:origin x="17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F696B6-F956-4BC3-B987-3F1610EB0B34}" type="datetimeFigureOut">
              <a:rPr kumimoji="1" lang="ja-JP" altLang="en-US" smtClean="0"/>
              <a:t>2020/6/24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1292602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F696B6-F956-4BC3-B987-3F1610EB0B34}" type="datetimeFigureOut">
              <a:rPr kumimoji="1" lang="ja-JP" altLang="en-US" smtClean="0"/>
              <a:t>2020/6/24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64118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F696B6-F956-4BC3-B987-3F1610EB0B34}" type="datetimeFigureOut">
              <a:rPr kumimoji="1" lang="ja-JP" altLang="en-US" smtClean="0"/>
              <a:t>2020/6/24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40633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F696B6-F956-4BC3-B987-3F1610EB0B34}" type="datetimeFigureOut">
              <a:rPr kumimoji="1" lang="ja-JP" altLang="en-US" smtClean="0"/>
              <a:t>2020/6/24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267140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F696B6-F956-4BC3-B987-3F1610EB0B34}" type="datetimeFigureOut">
              <a:rPr kumimoji="1" lang="ja-JP" altLang="en-US" smtClean="0"/>
              <a:t>2020/6/24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51819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F696B6-F956-4BC3-B987-3F1610EB0B34}" type="datetimeFigureOut">
              <a:rPr kumimoji="1" lang="ja-JP" altLang="en-US" smtClean="0"/>
              <a:t>2020/6/24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37749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F696B6-F956-4BC3-B987-3F1610EB0B34}" type="datetimeFigureOut">
              <a:rPr kumimoji="1" lang="ja-JP" altLang="en-US" smtClean="0"/>
              <a:t>2020/6/24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259457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696B6-F956-4BC3-B987-3F1610EB0B34}" type="datetimeFigureOut">
              <a:rPr kumimoji="1" lang="ja-JP" altLang="en-US" smtClean="0"/>
              <a:t>2020/6/24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382505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696B6-F956-4BC3-B987-3F1610EB0B34}" type="datetimeFigureOut">
              <a:rPr kumimoji="1" lang="ja-JP" altLang="en-US" smtClean="0"/>
              <a:t>2020/6/24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235162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F696B6-F956-4BC3-B987-3F1610EB0B34}" type="datetimeFigureOut">
              <a:rPr kumimoji="1" lang="ja-JP" altLang="en-US" smtClean="0"/>
              <a:t>2020/6/24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139520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F696B6-F956-4BC3-B987-3F1610EB0B34}" type="datetimeFigureOut">
              <a:rPr kumimoji="1" lang="ja-JP" altLang="en-US" smtClean="0"/>
              <a:t>2020/6/24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175541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F6F696B6-F956-4BC3-B987-3F1610EB0B34}" type="datetimeFigureOut">
              <a:rPr kumimoji="1" lang="ja-JP" altLang="en-US" smtClean="0"/>
              <a:t>2020/6/24</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4DA783B-E605-4754-9F70-238B30F36337}" type="slidenum">
              <a:rPr kumimoji="1" lang="ja-JP" altLang="en-US" smtClean="0"/>
              <a:t>‹#›</a:t>
            </a:fld>
            <a:endParaRPr kumimoji="1" lang="ja-JP" altLang="en-US"/>
          </a:p>
        </p:txBody>
      </p:sp>
    </p:spTree>
    <p:extLst>
      <p:ext uri="{BB962C8B-B14F-4D97-AF65-F5344CB8AC3E}">
        <p14:creationId xmlns:p14="http://schemas.microsoft.com/office/powerpoint/2010/main" val="3446835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1B1A9D19-ECDB-47EF-B948-D7B097E703CE}"/>
              </a:ext>
            </a:extLst>
          </p:cNvPr>
          <p:cNvSpPr/>
          <p:nvPr/>
        </p:nvSpPr>
        <p:spPr>
          <a:xfrm>
            <a:off x="286604" y="1993074"/>
            <a:ext cx="6318912" cy="14444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E0E394DC-597A-4194-9292-A15D1E02A4B0}"/>
              </a:ext>
            </a:extLst>
          </p:cNvPr>
          <p:cNvPicPr>
            <a:picLocks noChangeAspect="1"/>
          </p:cNvPicPr>
          <p:nvPr/>
        </p:nvPicPr>
        <p:blipFill rotWithShape="1">
          <a:blip r:embed="rId2"/>
          <a:srcRect/>
          <a:stretch/>
        </p:blipFill>
        <p:spPr>
          <a:xfrm>
            <a:off x="286604" y="4908567"/>
            <a:ext cx="6318912" cy="2918882"/>
          </a:xfrm>
          <a:prstGeom prst="rect">
            <a:avLst/>
          </a:prstGeom>
        </p:spPr>
      </p:pic>
      <p:sp>
        <p:nvSpPr>
          <p:cNvPr id="2" name="タイトル 1">
            <a:extLst>
              <a:ext uri="{FF2B5EF4-FFF2-40B4-BE49-F238E27FC236}">
                <a16:creationId xmlns:a16="http://schemas.microsoft.com/office/drawing/2014/main" id="{8F92816F-63BD-4DEE-B917-B139CB9BB43A}"/>
              </a:ext>
            </a:extLst>
          </p:cNvPr>
          <p:cNvSpPr>
            <a:spLocks noGrp="1"/>
          </p:cNvSpPr>
          <p:nvPr>
            <p:ph type="ctrTitle"/>
          </p:nvPr>
        </p:nvSpPr>
        <p:spPr>
          <a:xfrm>
            <a:off x="286604" y="225433"/>
            <a:ext cx="6318912" cy="1782475"/>
          </a:xfrm>
          <a:solidFill>
            <a:schemeClr val="accent2"/>
          </a:solidFill>
        </p:spPr>
        <p:txBody>
          <a:bodyPr>
            <a:normAutofit fontScale="90000"/>
          </a:bodyPr>
          <a:lstStyle/>
          <a:p>
            <a:pPr algn="l"/>
            <a:r>
              <a:rPr lang="ja-JP" altLang="en-US" sz="4000" b="1" dirty="0">
                <a:solidFill>
                  <a:schemeClr val="bg1"/>
                </a:solidFill>
                <a:latin typeface="+mn-ea"/>
                <a:ea typeface="+mn-ea"/>
              </a:rPr>
              <a:t>　　</a:t>
            </a:r>
            <a:br>
              <a:rPr lang="en-US" altLang="ja-JP" sz="4000" b="1" dirty="0">
                <a:solidFill>
                  <a:schemeClr val="bg1"/>
                </a:solidFill>
                <a:latin typeface="+mn-ea"/>
                <a:ea typeface="+mn-ea"/>
              </a:rPr>
            </a:br>
            <a:br>
              <a:rPr lang="en-US" altLang="ja-JP" sz="4000" b="1" dirty="0">
                <a:solidFill>
                  <a:schemeClr val="bg1"/>
                </a:solidFill>
                <a:latin typeface="+mn-ea"/>
                <a:ea typeface="+mn-ea"/>
              </a:rPr>
            </a:br>
            <a:br>
              <a:rPr lang="en-US" altLang="ja-JP" sz="4000" b="1" dirty="0">
                <a:solidFill>
                  <a:schemeClr val="bg1"/>
                </a:solidFill>
                <a:latin typeface="+mn-ea"/>
                <a:ea typeface="+mn-ea"/>
              </a:rPr>
            </a:br>
            <a:r>
              <a:rPr lang="ja-JP" altLang="en-US" sz="4000" b="1" dirty="0">
                <a:solidFill>
                  <a:schemeClr val="bg1"/>
                </a:solidFill>
                <a:latin typeface="+mn-ea"/>
                <a:ea typeface="+mn-ea"/>
              </a:rPr>
              <a:t>　　外国人採用の活用術　　</a:t>
            </a:r>
            <a:br>
              <a:rPr lang="en-US" altLang="ja-JP" sz="4000" b="1" dirty="0">
                <a:solidFill>
                  <a:schemeClr val="bg1"/>
                </a:solidFill>
                <a:latin typeface="+mn-ea"/>
                <a:ea typeface="+mn-ea"/>
              </a:rPr>
            </a:br>
            <a:r>
              <a:rPr lang="ja-JP" altLang="en-US" sz="4000" b="1" dirty="0">
                <a:solidFill>
                  <a:schemeClr val="bg1"/>
                </a:solidFill>
                <a:latin typeface="+mn-ea"/>
                <a:ea typeface="+mn-ea"/>
              </a:rPr>
              <a:t>　　</a:t>
            </a:r>
            <a:r>
              <a:rPr lang="ja-JP" altLang="en-US" sz="1200" b="1" dirty="0">
                <a:solidFill>
                  <a:schemeClr val="bg1"/>
                </a:solidFill>
                <a:latin typeface="+mn-ea"/>
                <a:ea typeface="+mn-ea"/>
              </a:rPr>
              <a:t>外国人採用は今後の少子高齢化時代で労働者確保の観点から叫ばれいるが、</a:t>
            </a:r>
            <a:br>
              <a:rPr lang="en-US" altLang="ja-JP" sz="1200" b="1" dirty="0">
                <a:solidFill>
                  <a:schemeClr val="bg1"/>
                </a:solidFill>
                <a:latin typeface="+mn-ea"/>
                <a:ea typeface="+mn-ea"/>
              </a:rPr>
            </a:br>
            <a:r>
              <a:rPr lang="ja-JP" altLang="en-US" sz="1200" b="1" dirty="0">
                <a:solidFill>
                  <a:schemeClr val="bg1"/>
                </a:solidFill>
                <a:latin typeface="+mn-ea"/>
                <a:ea typeface="+mn-ea"/>
              </a:rPr>
              <a:t>　　　　　　　今まで採用をしたことがないからどのような点を気を付ければよいのか！</a:t>
            </a:r>
          </a:p>
        </p:txBody>
      </p:sp>
      <p:sp>
        <p:nvSpPr>
          <p:cNvPr id="3" name="字幕 2">
            <a:extLst>
              <a:ext uri="{FF2B5EF4-FFF2-40B4-BE49-F238E27FC236}">
                <a16:creationId xmlns:a16="http://schemas.microsoft.com/office/drawing/2014/main" id="{EF9EBB62-F5C8-4D52-8A2F-F65C881275D4}"/>
              </a:ext>
            </a:extLst>
          </p:cNvPr>
          <p:cNvSpPr>
            <a:spLocks noGrp="1"/>
          </p:cNvSpPr>
          <p:nvPr>
            <p:ph type="subTitle" idx="1"/>
          </p:nvPr>
        </p:nvSpPr>
        <p:spPr>
          <a:xfrm>
            <a:off x="286604" y="3464155"/>
            <a:ext cx="6318912" cy="1444411"/>
          </a:xfrm>
          <a:solidFill>
            <a:schemeClr val="accent2"/>
          </a:solidFill>
        </p:spPr>
        <p:txBody>
          <a:bodyPr>
            <a:normAutofit/>
          </a:bodyPr>
          <a:lstStyle/>
          <a:p>
            <a:pPr algn="l"/>
            <a:r>
              <a:rPr lang="ja-JP" altLang="en-US" dirty="0">
                <a:solidFill>
                  <a:schemeClr val="bg1"/>
                </a:solidFill>
              </a:rPr>
              <a:t>・日本における外国人の状況はどうなっているのか？</a:t>
            </a:r>
            <a:endParaRPr lang="en-US" altLang="ja-JP" dirty="0">
              <a:solidFill>
                <a:schemeClr val="bg1"/>
              </a:solidFill>
            </a:endParaRPr>
          </a:p>
          <a:p>
            <a:pPr algn="l"/>
            <a:r>
              <a:rPr lang="ja-JP" altLang="en-US" dirty="0">
                <a:solidFill>
                  <a:schemeClr val="bg1"/>
                </a:solidFill>
                <a:cs typeface="Segoe UI Light" panose="020B0502040204020203" pitchFamily="34" charset="0"/>
              </a:rPr>
              <a:t>・日本の留学生就職状況からわかる今後の展開</a:t>
            </a:r>
            <a:r>
              <a:rPr lang="en-US" altLang="ja-JP" dirty="0">
                <a:solidFill>
                  <a:schemeClr val="bg1"/>
                </a:solidFill>
                <a:cs typeface="Segoe UI Light" panose="020B0502040204020203" pitchFamily="34" charset="0"/>
              </a:rPr>
              <a:t>!!</a:t>
            </a:r>
          </a:p>
          <a:p>
            <a:pPr algn="l"/>
            <a:r>
              <a:rPr lang="ja-JP" altLang="en-US" dirty="0">
                <a:solidFill>
                  <a:schemeClr val="bg1"/>
                </a:solidFill>
                <a:cs typeface="Segoe UI Light" panose="020B0502040204020203" pitchFamily="34" charset="0"/>
              </a:rPr>
              <a:t>・外国籍労働者の就労させるための在留の種類</a:t>
            </a:r>
            <a:r>
              <a:rPr lang="en-US" altLang="ja-JP" dirty="0">
                <a:solidFill>
                  <a:schemeClr val="bg1"/>
                </a:solidFill>
                <a:cs typeface="Segoe UI Light" panose="020B0502040204020203" pitchFamily="34" charset="0"/>
              </a:rPr>
              <a:t>!!</a:t>
            </a:r>
          </a:p>
          <a:p>
            <a:pPr algn="l"/>
            <a:r>
              <a:rPr lang="ja-JP" altLang="en-US" b="1" dirty="0">
                <a:solidFill>
                  <a:schemeClr val="bg1"/>
                </a:solidFill>
              </a:rPr>
              <a:t>・外国人を雇用するため</a:t>
            </a:r>
            <a:r>
              <a:rPr lang="en-US" altLang="ja-JP" b="1" dirty="0">
                <a:solidFill>
                  <a:schemeClr val="bg1"/>
                </a:solidFill>
              </a:rPr>
              <a:t>6</a:t>
            </a:r>
            <a:r>
              <a:rPr lang="ja-JP" altLang="en-US" b="1" dirty="0">
                <a:solidFill>
                  <a:schemeClr val="bg1"/>
                </a:solidFill>
              </a:rPr>
              <a:t>つのヒントをお教えします。</a:t>
            </a:r>
            <a:endParaRPr lang="en-US" altLang="ja-JP" b="1" dirty="0">
              <a:solidFill>
                <a:schemeClr val="bg1"/>
              </a:solidFill>
            </a:endParaRPr>
          </a:p>
          <a:p>
            <a:pPr algn="l"/>
            <a:endParaRPr kumimoji="1" lang="ja-JP" altLang="en-US" dirty="0">
              <a:solidFill>
                <a:schemeClr val="bg1"/>
              </a:solidFill>
            </a:endParaRPr>
          </a:p>
        </p:txBody>
      </p:sp>
      <p:sp>
        <p:nvSpPr>
          <p:cNvPr id="5" name="正方形/長方形 4">
            <a:extLst>
              <a:ext uri="{FF2B5EF4-FFF2-40B4-BE49-F238E27FC236}">
                <a16:creationId xmlns:a16="http://schemas.microsoft.com/office/drawing/2014/main" id="{6B86193A-6443-4961-9409-42335A2EF790}"/>
              </a:ext>
            </a:extLst>
          </p:cNvPr>
          <p:cNvSpPr/>
          <p:nvPr/>
        </p:nvSpPr>
        <p:spPr>
          <a:xfrm>
            <a:off x="286604" y="7165807"/>
            <a:ext cx="6318912" cy="1752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en-US" altLang="ja-JP" sz="3600" b="1" dirty="0"/>
          </a:p>
          <a:p>
            <a:pPr algn="just"/>
            <a:r>
              <a:rPr kumimoji="1" lang="ja-JP" altLang="en-US" sz="3600" b="1" dirty="0"/>
              <a:t>２０２０年８月２１日㊎</a:t>
            </a:r>
            <a:endParaRPr kumimoji="1" lang="en-US" altLang="ja-JP" sz="3600" b="1" dirty="0"/>
          </a:p>
          <a:p>
            <a:pPr algn="just"/>
            <a:r>
              <a:rPr kumimoji="1" lang="ja-JP" altLang="en-US" b="1" dirty="0"/>
              <a:t>　　時間　</a:t>
            </a:r>
            <a:r>
              <a:rPr kumimoji="1" lang="en-US" altLang="ja-JP" b="1" dirty="0"/>
              <a:t>13:30-15:00</a:t>
            </a:r>
            <a:r>
              <a:rPr kumimoji="1" lang="ja-JP" altLang="en-US" b="1" dirty="0"/>
              <a:t>（受付</a:t>
            </a:r>
            <a:r>
              <a:rPr kumimoji="1" lang="en-US" altLang="ja-JP" b="1" dirty="0"/>
              <a:t>13:00〜</a:t>
            </a:r>
            <a:r>
              <a:rPr kumimoji="1" lang="ja-JP" altLang="en-US" b="1" dirty="0"/>
              <a:t>）</a:t>
            </a:r>
            <a:endParaRPr kumimoji="1" lang="en-US" altLang="ja-JP" b="1" u="sng" dirty="0"/>
          </a:p>
          <a:p>
            <a:pPr algn="just"/>
            <a:r>
              <a:rPr kumimoji="1" lang="ja-JP" altLang="en-US" b="1" dirty="0"/>
              <a:t>　　</a:t>
            </a:r>
            <a:r>
              <a:rPr kumimoji="1" lang="ja-JP" altLang="en-US" b="1" u="sng" dirty="0"/>
              <a:t>会場　代々木</a:t>
            </a:r>
            <a:r>
              <a:rPr kumimoji="1" lang="en-US" altLang="ja-JP" b="1" u="sng" dirty="0"/>
              <a:t>2-23-1</a:t>
            </a:r>
            <a:r>
              <a:rPr kumimoji="1" lang="ja-JP" altLang="en-US" b="1" u="sng" dirty="0"/>
              <a:t>　ニューステイトメナー</a:t>
            </a:r>
            <a:r>
              <a:rPr kumimoji="1" lang="en-US" altLang="ja-JP" b="1" u="sng" dirty="0"/>
              <a:t>216</a:t>
            </a:r>
            <a:r>
              <a:rPr kumimoji="1" lang="ja-JP" altLang="en-US" b="1" u="sng" dirty="0"/>
              <a:t>号　</a:t>
            </a:r>
            <a:endParaRPr kumimoji="1" lang="en-US" altLang="ja-JP" b="1" u="sng" dirty="0"/>
          </a:p>
          <a:p>
            <a:pPr algn="just"/>
            <a:r>
              <a:rPr kumimoji="1" lang="ja-JP" altLang="en-US" b="1" dirty="0"/>
              <a:t>　　対象　外国人採用を考えている企業の採用担当様</a:t>
            </a:r>
            <a:endParaRPr kumimoji="1" lang="en-US" altLang="ja-JP" b="1" dirty="0"/>
          </a:p>
          <a:p>
            <a:pPr algn="just"/>
            <a:r>
              <a:rPr kumimoji="1" lang="ja-JP" altLang="en-US" b="1" dirty="0"/>
              <a:t>　　定員　</a:t>
            </a:r>
            <a:r>
              <a:rPr kumimoji="1" lang="en-US" altLang="ja-JP" b="1" dirty="0"/>
              <a:t>5</a:t>
            </a:r>
            <a:r>
              <a:rPr kumimoji="1" lang="ja-JP" altLang="en-US" b="1" dirty="0"/>
              <a:t>名</a:t>
            </a:r>
            <a:endParaRPr kumimoji="1" lang="en-US" altLang="ja-JP" b="1" dirty="0"/>
          </a:p>
          <a:p>
            <a:pPr algn="just"/>
            <a:endParaRPr kumimoji="1" lang="en-US" altLang="ja-JP" sz="2000" b="1" dirty="0"/>
          </a:p>
          <a:p>
            <a:pPr algn="just"/>
            <a:endParaRPr kumimoji="1" lang="ja-JP" altLang="en-US" sz="2000" b="1" dirty="0"/>
          </a:p>
        </p:txBody>
      </p:sp>
      <p:sp>
        <p:nvSpPr>
          <p:cNvPr id="6" name="テキスト ボックス 5">
            <a:extLst>
              <a:ext uri="{FF2B5EF4-FFF2-40B4-BE49-F238E27FC236}">
                <a16:creationId xmlns:a16="http://schemas.microsoft.com/office/drawing/2014/main" id="{922075B7-9060-425E-84E7-4962D6F1D570}"/>
              </a:ext>
            </a:extLst>
          </p:cNvPr>
          <p:cNvSpPr txBox="1"/>
          <p:nvPr/>
        </p:nvSpPr>
        <p:spPr>
          <a:xfrm>
            <a:off x="807362" y="2299995"/>
            <a:ext cx="5570756" cy="3693319"/>
          </a:xfrm>
          <a:prstGeom prst="rect">
            <a:avLst/>
          </a:prstGeom>
          <a:noFill/>
        </p:spPr>
        <p:txBody>
          <a:bodyPr wrap="square" rtlCol="0">
            <a:spAutoFit/>
          </a:bodyPr>
          <a:lstStyle/>
          <a:p>
            <a:r>
              <a:rPr kumimoji="1" lang="en-US" altLang="ja-JP" dirty="0">
                <a:solidFill>
                  <a:schemeClr val="accent2"/>
                </a:solidFill>
              </a:rPr>
              <a:t>13:30-13:45</a:t>
            </a:r>
            <a:r>
              <a:rPr kumimoji="1" lang="ja-JP" altLang="en-US" dirty="0">
                <a:solidFill>
                  <a:schemeClr val="accent2"/>
                </a:solidFill>
              </a:rPr>
              <a:t>　</a:t>
            </a:r>
            <a:r>
              <a:rPr kumimoji="1" lang="ja-JP" altLang="en-US" b="1" dirty="0">
                <a:solidFill>
                  <a:schemeClr val="accent2"/>
                </a:solidFill>
              </a:rPr>
              <a:t>ご挨拶と本日セミナーの背景</a:t>
            </a:r>
            <a:endParaRPr kumimoji="1" lang="en-US" altLang="ja-JP" b="1" dirty="0">
              <a:solidFill>
                <a:schemeClr val="accent2"/>
              </a:solidFill>
            </a:endParaRPr>
          </a:p>
          <a:p>
            <a:r>
              <a:rPr kumimoji="1" lang="en-US" altLang="ja-JP" dirty="0">
                <a:solidFill>
                  <a:schemeClr val="accent2"/>
                </a:solidFill>
              </a:rPr>
              <a:t>13:45-14:45</a:t>
            </a:r>
            <a:r>
              <a:rPr kumimoji="1" lang="ja-JP" altLang="en-US" dirty="0">
                <a:solidFill>
                  <a:schemeClr val="accent2"/>
                </a:solidFill>
              </a:rPr>
              <a:t>　</a:t>
            </a:r>
            <a:r>
              <a:rPr kumimoji="1" lang="ja-JP" altLang="en-US" b="1" dirty="0">
                <a:solidFill>
                  <a:schemeClr val="accent2"/>
                </a:solidFill>
              </a:rPr>
              <a:t>外国人雇用市場と</a:t>
            </a:r>
            <a:r>
              <a:rPr kumimoji="1" lang="en-US" altLang="ja-JP" b="1" dirty="0">
                <a:solidFill>
                  <a:schemeClr val="accent2"/>
                </a:solidFill>
              </a:rPr>
              <a:t>6</a:t>
            </a:r>
            <a:r>
              <a:rPr kumimoji="1" lang="ja-JP" altLang="en-US" b="1" dirty="0">
                <a:solidFill>
                  <a:schemeClr val="accent2"/>
                </a:solidFill>
              </a:rPr>
              <a:t>つのヒント</a:t>
            </a:r>
            <a:endParaRPr kumimoji="1" lang="en-US" altLang="ja-JP" b="1" dirty="0">
              <a:solidFill>
                <a:schemeClr val="accent2"/>
              </a:solidFill>
            </a:endParaRPr>
          </a:p>
          <a:p>
            <a:r>
              <a:rPr kumimoji="1" lang="ja-JP" altLang="en-US" sz="1200" dirty="0">
                <a:solidFill>
                  <a:schemeClr val="accent2"/>
                </a:solidFill>
              </a:rPr>
              <a:t>講師：</a:t>
            </a:r>
            <a:r>
              <a:rPr kumimoji="1" lang="en-US" altLang="ja-JP" sz="1200" dirty="0">
                <a:solidFill>
                  <a:schemeClr val="accent2"/>
                </a:solidFill>
              </a:rPr>
              <a:t>4.ARROWS</a:t>
            </a:r>
            <a:r>
              <a:rPr kumimoji="1" lang="ja-JP" altLang="en-US" sz="1200" dirty="0">
                <a:solidFill>
                  <a:schemeClr val="accent2"/>
                </a:solidFill>
              </a:rPr>
              <a:t>株式会社　職業紹介責任者　吹上英克氏</a:t>
            </a:r>
            <a:endParaRPr kumimoji="1" lang="en-US" altLang="ja-JP" sz="1200" dirty="0">
              <a:solidFill>
                <a:schemeClr val="accent2"/>
              </a:solidFill>
            </a:endParaRPr>
          </a:p>
          <a:p>
            <a:endParaRPr kumimoji="1" lang="en-US" altLang="ja-JP" sz="1200" dirty="0">
              <a:solidFill>
                <a:schemeClr val="accent2"/>
              </a:solidFill>
            </a:endParaRPr>
          </a:p>
          <a:p>
            <a:endParaRPr kumimoji="1" lang="en-US" altLang="ja-JP" sz="1200"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en-US" altLang="ja-JP" dirty="0">
                <a:solidFill>
                  <a:srgbClr val="C00000"/>
                </a:solidFill>
              </a:rPr>
              <a:t>14:45-15:00</a:t>
            </a:r>
            <a:r>
              <a:rPr kumimoji="1" lang="ja-JP" altLang="en-US" dirty="0">
                <a:solidFill>
                  <a:srgbClr val="C00000"/>
                </a:solidFill>
              </a:rPr>
              <a:t>　</a:t>
            </a:r>
            <a:r>
              <a:rPr kumimoji="1" lang="ja-JP" altLang="en-US" b="1" dirty="0">
                <a:solidFill>
                  <a:srgbClr val="C00000"/>
                </a:solidFill>
              </a:rPr>
              <a:t>外国人活用のための注意点</a:t>
            </a:r>
            <a:endParaRPr kumimoji="1" lang="en-US" altLang="ja-JP" b="1" dirty="0">
              <a:solidFill>
                <a:srgbClr val="C00000"/>
              </a:solidFill>
            </a:endParaRPr>
          </a:p>
          <a:p>
            <a:r>
              <a:rPr kumimoji="1" lang="ja-JP" altLang="en-US" sz="1200" b="1" dirty="0">
                <a:solidFill>
                  <a:srgbClr val="C00000"/>
                </a:solidFill>
              </a:rPr>
              <a:t>講師：東京出入国在留管理局長届出済　申請取次行政書士　浅岡正道氏　</a:t>
            </a:r>
            <a:endParaRPr kumimoji="1" lang="en-US" altLang="ja-JP" sz="1200" b="1" dirty="0">
              <a:solidFill>
                <a:srgbClr val="C00000"/>
              </a:solidFill>
            </a:endParaRPr>
          </a:p>
          <a:p>
            <a:r>
              <a:rPr kumimoji="1" lang="ja-JP" altLang="en-US" sz="1200" b="1" dirty="0">
                <a:solidFill>
                  <a:srgbClr val="C00000"/>
                </a:solidFill>
              </a:rPr>
              <a:t>　　　東京出入国在留管理局長届出済　申請取次行政書士　高橋知良氏</a:t>
            </a:r>
            <a:endParaRPr kumimoji="1" lang="en-US" altLang="ja-JP" sz="1200" b="1" dirty="0">
              <a:solidFill>
                <a:srgbClr val="C00000"/>
              </a:solidFill>
            </a:endParaRPr>
          </a:p>
          <a:p>
            <a:endParaRPr kumimoji="1" lang="ja-JP" altLang="en-US" sz="1200" dirty="0"/>
          </a:p>
        </p:txBody>
      </p:sp>
      <p:sp>
        <p:nvSpPr>
          <p:cNvPr id="4" name="楕円 3">
            <a:extLst>
              <a:ext uri="{FF2B5EF4-FFF2-40B4-BE49-F238E27FC236}">
                <a16:creationId xmlns:a16="http://schemas.microsoft.com/office/drawing/2014/main" id="{88683E50-2C32-4E8E-8EF9-6A05D18D2EA0}"/>
              </a:ext>
            </a:extLst>
          </p:cNvPr>
          <p:cNvSpPr/>
          <p:nvPr/>
        </p:nvSpPr>
        <p:spPr>
          <a:xfrm rot="1479681">
            <a:off x="5512341" y="318761"/>
            <a:ext cx="1323552" cy="115895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参加</a:t>
            </a:r>
            <a:endParaRPr kumimoji="1" lang="en-US" altLang="ja-JP" sz="2800" b="1" dirty="0"/>
          </a:p>
          <a:p>
            <a:pPr algn="ctr"/>
            <a:r>
              <a:rPr kumimoji="1" lang="ja-JP" altLang="en-US" sz="2800" b="1" dirty="0"/>
              <a:t>無料</a:t>
            </a:r>
          </a:p>
        </p:txBody>
      </p:sp>
    </p:spTree>
    <p:extLst>
      <p:ext uri="{BB962C8B-B14F-4D97-AF65-F5344CB8AC3E}">
        <p14:creationId xmlns:p14="http://schemas.microsoft.com/office/powerpoint/2010/main" val="17801998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59</Words>
  <Application>Microsoft Office PowerPoint</Application>
  <PresentationFormat>画面に合わせる (4:3)</PresentationFormat>
  <Paragraphs>27</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　　   　　外国人採用の活用術　　 　　外国人採用は今後の少子高齢化時代で労働者確保の観点から叫ばれいるが、 　　　　　　　今まで採用をしたことがないからどのような点を気を付ければよいのか！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外国人採用の活用 6つポイント   外国人活用が今後の少子高齢化の時代で</dc:title>
  <dc:creator>吹上 英克</dc:creator>
  <cp:lastModifiedBy>吹上 英克</cp:lastModifiedBy>
  <cp:revision>20</cp:revision>
  <dcterms:created xsi:type="dcterms:W3CDTF">2020-03-06T03:24:24Z</dcterms:created>
  <dcterms:modified xsi:type="dcterms:W3CDTF">2020-06-24T09:04:39Z</dcterms:modified>
</cp:coreProperties>
</file>